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8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tente\Desktop\Data_Analysis_Tools\UEQ_Data_Analysis_Tool_Version1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acar\Desktop\UEQ_Data_Analysis_Tool_Version11_AltaFedel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acar\Desktop\UEQ_Data_Analysis_Tool_Version11_AltaFedel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tente\Desktop\Data_Analysis_Tools\UEQ_Data_Analysis_Tool_Version1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Benchmark!$B$27</c:f>
              <c:strCache>
                <c:ptCount val="1"/>
                <c:pt idx="0">
                  <c:v>Lower Border</c:v>
                </c:pt>
              </c:strCache>
            </c:strRef>
          </c:tx>
          <c:spPr>
            <a:solidFill>
              <a:srgbClr val="D930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Benchmark!$B$28:$B$33</c:f>
              <c:numCache>
                <c:formatCode>0.00</c:formatCode>
                <c:ptCount val="6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C-4E01-899C-2AEA63543A62}"/>
            </c:ext>
          </c:extLst>
        </c:ser>
        <c:ser>
          <c:idx val="1"/>
          <c:order val="1"/>
          <c:tx>
            <c:strRef>
              <c:f>Benchmark!$C$27</c:f>
              <c:strCache>
                <c:ptCount val="1"/>
                <c:pt idx="0">
                  <c:v>Bad</c:v>
                </c:pt>
              </c:strCache>
            </c:strRef>
          </c:tx>
          <c:spPr>
            <a:solidFill>
              <a:srgbClr val="D930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Benchmark!$C$28:$C$33</c:f>
              <c:numCache>
                <c:formatCode>General</c:formatCode>
                <c:ptCount val="6"/>
                <c:pt idx="0">
                  <c:v>0.69</c:v>
                </c:pt>
                <c:pt idx="1">
                  <c:v>0.72</c:v>
                </c:pt>
                <c:pt idx="2">
                  <c:v>0.6</c:v>
                </c:pt>
                <c:pt idx="3">
                  <c:v>0.78</c:v>
                </c:pt>
                <c:pt idx="4">
                  <c:v>0.5</c:v>
                </c:pt>
                <c:pt idx="5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1C-4E01-899C-2AEA63543A62}"/>
            </c:ext>
          </c:extLst>
        </c:ser>
        <c:ser>
          <c:idx val="2"/>
          <c:order val="2"/>
          <c:tx>
            <c:strRef>
              <c:f>Benchmark!$D$27</c:f>
              <c:strCache>
                <c:ptCount val="1"/>
                <c:pt idx="0">
                  <c:v>Below Average</c:v>
                </c:pt>
              </c:strCache>
            </c:strRef>
          </c:tx>
          <c:spPr>
            <a:solidFill>
              <a:srgbClr val="FEA234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Benchmark!$D$28:$D$33</c:f>
              <c:numCache>
                <c:formatCode>General</c:formatCode>
                <c:ptCount val="6"/>
                <c:pt idx="0">
                  <c:v>0.49</c:v>
                </c:pt>
                <c:pt idx="1">
                  <c:v>0.48</c:v>
                </c:pt>
                <c:pt idx="2">
                  <c:v>0.45000000000000007</c:v>
                </c:pt>
                <c:pt idx="3">
                  <c:v>0.35999999999999988</c:v>
                </c:pt>
                <c:pt idx="4">
                  <c:v>0.5</c:v>
                </c:pt>
                <c:pt idx="5">
                  <c:v>0.53999999999999992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1C-4E01-899C-2AEA63543A62}"/>
            </c:ext>
          </c:extLst>
        </c:ser>
        <c:ser>
          <c:idx val="3"/>
          <c:order val="3"/>
          <c:tx>
            <c:strRef>
              <c:f>Benchmark!$E$27</c:f>
              <c:strCache>
                <c:ptCount val="1"/>
                <c:pt idx="0">
                  <c:v>Above Average</c:v>
                </c:pt>
              </c:strCache>
            </c:strRef>
          </c:tx>
          <c:spPr>
            <a:solidFill>
              <a:srgbClr val="D2F68A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Benchmark!$E$28:$E$33</c:f>
              <c:numCache>
                <c:formatCode>General</c:formatCode>
                <c:ptCount val="6"/>
                <c:pt idx="0">
                  <c:v>0.40000000000000013</c:v>
                </c:pt>
                <c:pt idx="1">
                  <c:v>0.53</c:v>
                </c:pt>
                <c:pt idx="2">
                  <c:v>0.44999999999999996</c:v>
                </c:pt>
                <c:pt idx="3">
                  <c:v>0.34000000000000008</c:v>
                </c:pt>
                <c:pt idx="4">
                  <c:v>0.35000000000000009</c:v>
                </c:pt>
                <c:pt idx="5">
                  <c:v>0.42000000000000015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1C-4E01-899C-2AEA63543A62}"/>
            </c:ext>
          </c:extLst>
        </c:ser>
        <c:ser>
          <c:idx val="4"/>
          <c:order val="4"/>
          <c:tx>
            <c:strRef>
              <c:f>Benchmark!$F$27</c:f>
              <c:strCache>
                <c:ptCount val="1"/>
                <c:pt idx="0">
                  <c:v>Good</c:v>
                </c:pt>
              </c:strCache>
            </c:strRef>
          </c:tx>
          <c:spPr>
            <a:solidFill>
              <a:srgbClr val="72B32F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Benchmark!$F$28:$F$33</c:f>
              <c:numCache>
                <c:formatCode>General</c:formatCode>
                <c:ptCount val="6"/>
                <c:pt idx="0">
                  <c:v>0.26</c:v>
                </c:pt>
                <c:pt idx="1">
                  <c:v>0.27</c:v>
                </c:pt>
                <c:pt idx="2">
                  <c:v>0.37999999999999989</c:v>
                </c:pt>
                <c:pt idx="3">
                  <c:v>0.21999999999999997</c:v>
                </c:pt>
                <c:pt idx="4">
                  <c:v>0.34999999999999987</c:v>
                </c:pt>
                <c:pt idx="5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1C-4E01-899C-2AEA63543A62}"/>
            </c:ext>
          </c:extLst>
        </c:ser>
        <c:ser>
          <c:idx val="5"/>
          <c:order val="5"/>
          <c:tx>
            <c:strRef>
              <c:f>Benchmark!$G$27</c:f>
              <c:strCache>
                <c:ptCount val="1"/>
                <c:pt idx="0">
                  <c:v>Excellent</c:v>
                </c:pt>
              </c:strCache>
            </c:strRef>
          </c:tx>
          <c:spPr>
            <a:solidFill>
              <a:srgbClr val="4B88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Benchmark!$G$28:$G$33</c:f>
              <c:numCache>
                <c:formatCode>General</c:formatCode>
                <c:ptCount val="6"/>
                <c:pt idx="0">
                  <c:v>0.65999999999999992</c:v>
                </c:pt>
                <c:pt idx="1">
                  <c:v>0.5</c:v>
                </c:pt>
                <c:pt idx="2">
                  <c:v>0.62000000000000011</c:v>
                </c:pt>
                <c:pt idx="3">
                  <c:v>0.8</c:v>
                </c:pt>
                <c:pt idx="4">
                  <c:v>0.8</c:v>
                </c:pt>
                <c:pt idx="5">
                  <c:v>0.89999999999999991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C1C-4E01-899C-2AEA63543A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5688512"/>
        <c:axId val="465684592"/>
      </c:barChart>
      <c:lineChart>
        <c:grouping val="standard"/>
        <c:varyColors val="0"/>
        <c:ser>
          <c:idx val="6"/>
          <c:order val="6"/>
          <c:tx>
            <c:strRef>
              <c:f>Benchmark!$H$27</c:f>
              <c:strCache>
                <c:ptCount val="1"/>
                <c:pt idx="0">
                  <c:v>Mean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diamond"/>
            <c:size val="9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Benchmark!$H$28:$H$33</c:f>
              <c:numCache>
                <c:formatCode>0.00</c:formatCode>
                <c:ptCount val="6"/>
                <c:pt idx="0">
                  <c:v>0.6</c:v>
                </c:pt>
                <c:pt idx="1">
                  <c:v>0.6</c:v>
                </c:pt>
                <c:pt idx="2">
                  <c:v>1.2</c:v>
                </c:pt>
                <c:pt idx="3">
                  <c:v>0.8</c:v>
                </c:pt>
                <c:pt idx="4">
                  <c:v>0.95</c:v>
                </c:pt>
                <c:pt idx="5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C1C-4E01-899C-2AEA63543A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5688512"/>
        <c:axId val="465684592"/>
      </c:lineChart>
      <c:catAx>
        <c:axId val="465688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65684592"/>
        <c:crossesAt val="-1"/>
        <c:auto val="1"/>
        <c:lblAlgn val="ctr"/>
        <c:lblOffset val="100"/>
        <c:noMultiLvlLbl val="0"/>
      </c:catAx>
      <c:valAx>
        <c:axId val="465684592"/>
        <c:scaling>
          <c:orientation val="minMax"/>
          <c:max val="2.5"/>
          <c:min val="-1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465688512"/>
        <c:crosses val="autoZero"/>
        <c:crossBetween val="between"/>
      </c:valAx>
    </c:plotArea>
    <c:legend>
      <c:legendPos val="r"/>
      <c:legendEntry>
        <c:idx val="5"/>
        <c:delete val="1"/>
      </c:legendEntry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Benchmark!$B$27</c:f>
              <c:strCache>
                <c:ptCount val="1"/>
                <c:pt idx="0">
                  <c:v>Lower Border</c:v>
                </c:pt>
              </c:strCache>
            </c:strRef>
          </c:tx>
          <c:spPr>
            <a:solidFill>
              <a:srgbClr val="D930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Benchmark!$B$28:$B$33</c:f>
              <c:numCache>
                <c:formatCode>0.00</c:formatCode>
                <c:ptCount val="6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53-41BF-BFF1-EBCCED1A5372}"/>
            </c:ext>
          </c:extLst>
        </c:ser>
        <c:ser>
          <c:idx val="1"/>
          <c:order val="1"/>
          <c:tx>
            <c:strRef>
              <c:f>Benchmark!$C$27</c:f>
              <c:strCache>
                <c:ptCount val="1"/>
                <c:pt idx="0">
                  <c:v>Bad</c:v>
                </c:pt>
              </c:strCache>
            </c:strRef>
          </c:tx>
          <c:spPr>
            <a:solidFill>
              <a:srgbClr val="D930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Benchmark!$C$28:$C$33</c:f>
              <c:numCache>
                <c:formatCode>General</c:formatCode>
                <c:ptCount val="6"/>
                <c:pt idx="0">
                  <c:v>0.69</c:v>
                </c:pt>
                <c:pt idx="1">
                  <c:v>0.72</c:v>
                </c:pt>
                <c:pt idx="2">
                  <c:v>0.6</c:v>
                </c:pt>
                <c:pt idx="3">
                  <c:v>0.78</c:v>
                </c:pt>
                <c:pt idx="4">
                  <c:v>0.5</c:v>
                </c:pt>
                <c:pt idx="5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53-41BF-BFF1-EBCCED1A5372}"/>
            </c:ext>
          </c:extLst>
        </c:ser>
        <c:ser>
          <c:idx val="2"/>
          <c:order val="2"/>
          <c:tx>
            <c:strRef>
              <c:f>Benchmark!$D$27</c:f>
              <c:strCache>
                <c:ptCount val="1"/>
                <c:pt idx="0">
                  <c:v>Below Average</c:v>
                </c:pt>
              </c:strCache>
            </c:strRef>
          </c:tx>
          <c:spPr>
            <a:solidFill>
              <a:srgbClr val="FEA234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Benchmark!$D$28:$D$33</c:f>
              <c:numCache>
                <c:formatCode>General</c:formatCode>
                <c:ptCount val="6"/>
                <c:pt idx="0">
                  <c:v>0.49</c:v>
                </c:pt>
                <c:pt idx="1">
                  <c:v>0.48</c:v>
                </c:pt>
                <c:pt idx="2">
                  <c:v>0.45000000000000007</c:v>
                </c:pt>
                <c:pt idx="3">
                  <c:v>0.35999999999999988</c:v>
                </c:pt>
                <c:pt idx="4">
                  <c:v>0.5</c:v>
                </c:pt>
                <c:pt idx="5">
                  <c:v>0.53999999999999992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53-41BF-BFF1-EBCCED1A5372}"/>
            </c:ext>
          </c:extLst>
        </c:ser>
        <c:ser>
          <c:idx val="3"/>
          <c:order val="3"/>
          <c:tx>
            <c:strRef>
              <c:f>Benchmark!$E$27</c:f>
              <c:strCache>
                <c:ptCount val="1"/>
                <c:pt idx="0">
                  <c:v>Above Average</c:v>
                </c:pt>
              </c:strCache>
            </c:strRef>
          </c:tx>
          <c:spPr>
            <a:solidFill>
              <a:srgbClr val="D2F68A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Benchmark!$E$28:$E$33</c:f>
              <c:numCache>
                <c:formatCode>General</c:formatCode>
                <c:ptCount val="6"/>
                <c:pt idx="0">
                  <c:v>0.40000000000000013</c:v>
                </c:pt>
                <c:pt idx="1">
                  <c:v>0.53</c:v>
                </c:pt>
                <c:pt idx="2">
                  <c:v>0.44999999999999996</c:v>
                </c:pt>
                <c:pt idx="3">
                  <c:v>0.34000000000000008</c:v>
                </c:pt>
                <c:pt idx="4">
                  <c:v>0.35000000000000009</c:v>
                </c:pt>
                <c:pt idx="5">
                  <c:v>0.42000000000000015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53-41BF-BFF1-EBCCED1A5372}"/>
            </c:ext>
          </c:extLst>
        </c:ser>
        <c:ser>
          <c:idx val="4"/>
          <c:order val="4"/>
          <c:tx>
            <c:strRef>
              <c:f>Benchmark!$F$27</c:f>
              <c:strCache>
                <c:ptCount val="1"/>
                <c:pt idx="0">
                  <c:v>Good</c:v>
                </c:pt>
              </c:strCache>
            </c:strRef>
          </c:tx>
          <c:spPr>
            <a:solidFill>
              <a:srgbClr val="72B32F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Benchmark!$F$28:$F$33</c:f>
              <c:numCache>
                <c:formatCode>General</c:formatCode>
                <c:ptCount val="6"/>
                <c:pt idx="0">
                  <c:v>0.26</c:v>
                </c:pt>
                <c:pt idx="1">
                  <c:v>0.27</c:v>
                </c:pt>
                <c:pt idx="2">
                  <c:v>0.37999999999999989</c:v>
                </c:pt>
                <c:pt idx="3">
                  <c:v>0.21999999999999997</c:v>
                </c:pt>
                <c:pt idx="4">
                  <c:v>0.34999999999999987</c:v>
                </c:pt>
                <c:pt idx="5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53-41BF-BFF1-EBCCED1A5372}"/>
            </c:ext>
          </c:extLst>
        </c:ser>
        <c:ser>
          <c:idx val="5"/>
          <c:order val="5"/>
          <c:tx>
            <c:strRef>
              <c:f>Benchmark!$G$27</c:f>
              <c:strCache>
                <c:ptCount val="1"/>
                <c:pt idx="0">
                  <c:v>Excellent</c:v>
                </c:pt>
              </c:strCache>
            </c:strRef>
          </c:tx>
          <c:spPr>
            <a:solidFill>
              <a:srgbClr val="4B88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Benchmark!$G$28:$G$33</c:f>
              <c:numCache>
                <c:formatCode>General</c:formatCode>
                <c:ptCount val="6"/>
                <c:pt idx="0">
                  <c:v>0.65999999999999992</c:v>
                </c:pt>
                <c:pt idx="1">
                  <c:v>0.5</c:v>
                </c:pt>
                <c:pt idx="2">
                  <c:v>0.62000000000000011</c:v>
                </c:pt>
                <c:pt idx="3">
                  <c:v>0.8</c:v>
                </c:pt>
                <c:pt idx="4">
                  <c:v>0.8</c:v>
                </c:pt>
                <c:pt idx="5">
                  <c:v>0.89999999999999991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453-41BF-BFF1-EBCCED1A53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5688512"/>
        <c:axId val="465684592"/>
      </c:barChart>
      <c:lineChart>
        <c:grouping val="standard"/>
        <c:varyColors val="0"/>
        <c:ser>
          <c:idx val="6"/>
          <c:order val="6"/>
          <c:tx>
            <c:strRef>
              <c:f>Benchmark!$H$27</c:f>
              <c:strCache>
                <c:ptCount val="1"/>
                <c:pt idx="0">
                  <c:v>Mean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diamond"/>
            <c:size val="9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Benchmark!$H$28:$H$33</c:f>
              <c:numCache>
                <c:formatCode>0.00</c:formatCode>
                <c:ptCount val="6"/>
                <c:pt idx="0">
                  <c:v>1.2666666666666666</c:v>
                </c:pt>
                <c:pt idx="1">
                  <c:v>1.45</c:v>
                </c:pt>
                <c:pt idx="2">
                  <c:v>1.75</c:v>
                </c:pt>
                <c:pt idx="3">
                  <c:v>1.7</c:v>
                </c:pt>
                <c:pt idx="4">
                  <c:v>1</c:v>
                </c:pt>
                <c:pt idx="5">
                  <c:v>0.85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453-41BF-BFF1-EBCCED1A53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5688512"/>
        <c:axId val="465684592"/>
      </c:lineChart>
      <c:catAx>
        <c:axId val="465688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65684592"/>
        <c:crossesAt val="-1"/>
        <c:auto val="1"/>
        <c:lblAlgn val="ctr"/>
        <c:lblOffset val="100"/>
        <c:noMultiLvlLbl val="0"/>
      </c:catAx>
      <c:valAx>
        <c:axId val="465684592"/>
        <c:scaling>
          <c:orientation val="minMax"/>
          <c:max val="2.5"/>
          <c:min val="-1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465688512"/>
        <c:crosses val="autoZero"/>
        <c:crossBetween val="between"/>
      </c:valAx>
    </c:plotArea>
    <c:legend>
      <c:legendPos val="r"/>
      <c:legendEntry>
        <c:idx val="5"/>
        <c:delete val="1"/>
      </c:legendEntry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Benchmark!$B$27</c:f>
              <c:strCache>
                <c:ptCount val="1"/>
                <c:pt idx="0">
                  <c:v>Lower Border</c:v>
                </c:pt>
              </c:strCache>
            </c:strRef>
          </c:tx>
          <c:spPr>
            <a:solidFill>
              <a:srgbClr val="D930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Benchmark!$B$28:$B$33</c:f>
              <c:numCache>
                <c:formatCode>0.00</c:formatCode>
                <c:ptCount val="6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26-445F-8852-111B1781D2AD}"/>
            </c:ext>
          </c:extLst>
        </c:ser>
        <c:ser>
          <c:idx val="1"/>
          <c:order val="1"/>
          <c:tx>
            <c:strRef>
              <c:f>Benchmark!$C$27</c:f>
              <c:strCache>
                <c:ptCount val="1"/>
                <c:pt idx="0">
                  <c:v>Bad</c:v>
                </c:pt>
              </c:strCache>
            </c:strRef>
          </c:tx>
          <c:spPr>
            <a:solidFill>
              <a:srgbClr val="D930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Benchmark!$C$28:$C$33</c:f>
              <c:numCache>
                <c:formatCode>General</c:formatCode>
                <c:ptCount val="6"/>
                <c:pt idx="0">
                  <c:v>0.69</c:v>
                </c:pt>
                <c:pt idx="1">
                  <c:v>0.72</c:v>
                </c:pt>
                <c:pt idx="2">
                  <c:v>0.6</c:v>
                </c:pt>
                <c:pt idx="3">
                  <c:v>0.78</c:v>
                </c:pt>
                <c:pt idx="4">
                  <c:v>0.5</c:v>
                </c:pt>
                <c:pt idx="5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26-445F-8852-111B1781D2AD}"/>
            </c:ext>
          </c:extLst>
        </c:ser>
        <c:ser>
          <c:idx val="2"/>
          <c:order val="2"/>
          <c:tx>
            <c:strRef>
              <c:f>Benchmark!$D$27</c:f>
              <c:strCache>
                <c:ptCount val="1"/>
                <c:pt idx="0">
                  <c:v>Below Average</c:v>
                </c:pt>
              </c:strCache>
            </c:strRef>
          </c:tx>
          <c:spPr>
            <a:solidFill>
              <a:srgbClr val="FEA234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Benchmark!$D$28:$D$33</c:f>
              <c:numCache>
                <c:formatCode>General</c:formatCode>
                <c:ptCount val="6"/>
                <c:pt idx="0">
                  <c:v>0.49</c:v>
                </c:pt>
                <c:pt idx="1">
                  <c:v>0.48</c:v>
                </c:pt>
                <c:pt idx="2">
                  <c:v>0.45000000000000007</c:v>
                </c:pt>
                <c:pt idx="3">
                  <c:v>0.35999999999999988</c:v>
                </c:pt>
                <c:pt idx="4">
                  <c:v>0.5</c:v>
                </c:pt>
                <c:pt idx="5">
                  <c:v>0.53999999999999992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26-445F-8852-111B1781D2AD}"/>
            </c:ext>
          </c:extLst>
        </c:ser>
        <c:ser>
          <c:idx val="3"/>
          <c:order val="3"/>
          <c:tx>
            <c:strRef>
              <c:f>Benchmark!$E$27</c:f>
              <c:strCache>
                <c:ptCount val="1"/>
                <c:pt idx="0">
                  <c:v>Above Average</c:v>
                </c:pt>
              </c:strCache>
            </c:strRef>
          </c:tx>
          <c:spPr>
            <a:solidFill>
              <a:srgbClr val="D2F68A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Benchmark!$E$28:$E$33</c:f>
              <c:numCache>
                <c:formatCode>General</c:formatCode>
                <c:ptCount val="6"/>
                <c:pt idx="0">
                  <c:v>0.40000000000000013</c:v>
                </c:pt>
                <c:pt idx="1">
                  <c:v>0.53</c:v>
                </c:pt>
                <c:pt idx="2">
                  <c:v>0.44999999999999996</c:v>
                </c:pt>
                <c:pt idx="3">
                  <c:v>0.34000000000000008</c:v>
                </c:pt>
                <c:pt idx="4">
                  <c:v>0.35000000000000009</c:v>
                </c:pt>
                <c:pt idx="5">
                  <c:v>0.42000000000000015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26-445F-8852-111B1781D2AD}"/>
            </c:ext>
          </c:extLst>
        </c:ser>
        <c:ser>
          <c:idx val="4"/>
          <c:order val="4"/>
          <c:tx>
            <c:strRef>
              <c:f>Benchmark!$F$27</c:f>
              <c:strCache>
                <c:ptCount val="1"/>
                <c:pt idx="0">
                  <c:v>Good</c:v>
                </c:pt>
              </c:strCache>
            </c:strRef>
          </c:tx>
          <c:spPr>
            <a:solidFill>
              <a:srgbClr val="72B32F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Benchmark!$F$28:$F$33</c:f>
              <c:numCache>
                <c:formatCode>General</c:formatCode>
                <c:ptCount val="6"/>
                <c:pt idx="0">
                  <c:v>0.26</c:v>
                </c:pt>
                <c:pt idx="1">
                  <c:v>0.27</c:v>
                </c:pt>
                <c:pt idx="2">
                  <c:v>0.37999999999999989</c:v>
                </c:pt>
                <c:pt idx="3">
                  <c:v>0.21999999999999997</c:v>
                </c:pt>
                <c:pt idx="4">
                  <c:v>0.34999999999999987</c:v>
                </c:pt>
                <c:pt idx="5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26-445F-8852-111B1781D2AD}"/>
            </c:ext>
          </c:extLst>
        </c:ser>
        <c:ser>
          <c:idx val="5"/>
          <c:order val="5"/>
          <c:tx>
            <c:strRef>
              <c:f>Benchmark!$G$27</c:f>
              <c:strCache>
                <c:ptCount val="1"/>
                <c:pt idx="0">
                  <c:v>Excellent</c:v>
                </c:pt>
              </c:strCache>
            </c:strRef>
          </c:tx>
          <c:spPr>
            <a:solidFill>
              <a:srgbClr val="4B88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Benchmark!$G$28:$G$33</c:f>
              <c:numCache>
                <c:formatCode>General</c:formatCode>
                <c:ptCount val="6"/>
                <c:pt idx="0">
                  <c:v>0.65999999999999992</c:v>
                </c:pt>
                <c:pt idx="1">
                  <c:v>0.5</c:v>
                </c:pt>
                <c:pt idx="2">
                  <c:v>0.62000000000000011</c:v>
                </c:pt>
                <c:pt idx="3">
                  <c:v>0.8</c:v>
                </c:pt>
                <c:pt idx="4">
                  <c:v>0.8</c:v>
                </c:pt>
                <c:pt idx="5">
                  <c:v>0.89999999999999991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226-445F-8852-111B1781D2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5688512"/>
        <c:axId val="465684592"/>
      </c:barChart>
      <c:lineChart>
        <c:grouping val="standard"/>
        <c:varyColors val="0"/>
        <c:ser>
          <c:idx val="6"/>
          <c:order val="6"/>
          <c:tx>
            <c:strRef>
              <c:f>Benchmark!$H$27</c:f>
              <c:strCache>
                <c:ptCount val="1"/>
                <c:pt idx="0">
                  <c:v>Mean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diamond"/>
            <c:size val="9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Benchmark!$H$28:$H$33</c:f>
              <c:numCache>
                <c:formatCode>0.00</c:formatCode>
                <c:ptCount val="6"/>
                <c:pt idx="0">
                  <c:v>1.2666666666666666</c:v>
                </c:pt>
                <c:pt idx="1">
                  <c:v>1.45</c:v>
                </c:pt>
                <c:pt idx="2">
                  <c:v>1.75</c:v>
                </c:pt>
                <c:pt idx="3">
                  <c:v>1.7</c:v>
                </c:pt>
                <c:pt idx="4">
                  <c:v>1</c:v>
                </c:pt>
                <c:pt idx="5">
                  <c:v>0.85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226-445F-8852-111B1781D2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5688512"/>
        <c:axId val="465684592"/>
      </c:lineChart>
      <c:catAx>
        <c:axId val="465688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65684592"/>
        <c:crossesAt val="-1"/>
        <c:auto val="1"/>
        <c:lblAlgn val="ctr"/>
        <c:lblOffset val="100"/>
        <c:noMultiLvlLbl val="0"/>
      </c:catAx>
      <c:valAx>
        <c:axId val="465684592"/>
        <c:scaling>
          <c:orientation val="minMax"/>
          <c:max val="2.5"/>
          <c:min val="-1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465688512"/>
        <c:crosses val="autoZero"/>
        <c:crossBetween val="between"/>
      </c:valAx>
    </c:plotArea>
    <c:legend>
      <c:legendPos val="r"/>
      <c:legendEntry>
        <c:idx val="5"/>
        <c:delete val="1"/>
      </c:legendEntry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Benchmark!$B$27</c:f>
              <c:strCache>
                <c:ptCount val="1"/>
                <c:pt idx="0">
                  <c:v>Lower Border</c:v>
                </c:pt>
              </c:strCache>
            </c:strRef>
          </c:tx>
          <c:spPr>
            <a:solidFill>
              <a:srgbClr val="D930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Benchmark!$B$28:$B$33</c:f>
              <c:numCache>
                <c:formatCode>0.00</c:formatCode>
                <c:ptCount val="6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94-489B-B0A9-E5791F4B08EF}"/>
            </c:ext>
          </c:extLst>
        </c:ser>
        <c:ser>
          <c:idx val="1"/>
          <c:order val="1"/>
          <c:tx>
            <c:strRef>
              <c:f>Benchmark!$C$27</c:f>
              <c:strCache>
                <c:ptCount val="1"/>
                <c:pt idx="0">
                  <c:v>Bad</c:v>
                </c:pt>
              </c:strCache>
            </c:strRef>
          </c:tx>
          <c:spPr>
            <a:solidFill>
              <a:srgbClr val="D930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Benchmark!$C$28:$C$33</c:f>
              <c:numCache>
                <c:formatCode>General</c:formatCode>
                <c:ptCount val="6"/>
                <c:pt idx="0">
                  <c:v>0.69</c:v>
                </c:pt>
                <c:pt idx="1">
                  <c:v>0.72</c:v>
                </c:pt>
                <c:pt idx="2">
                  <c:v>0.6</c:v>
                </c:pt>
                <c:pt idx="3">
                  <c:v>0.78</c:v>
                </c:pt>
                <c:pt idx="4">
                  <c:v>0.5</c:v>
                </c:pt>
                <c:pt idx="5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94-489B-B0A9-E5791F4B08EF}"/>
            </c:ext>
          </c:extLst>
        </c:ser>
        <c:ser>
          <c:idx val="2"/>
          <c:order val="2"/>
          <c:tx>
            <c:strRef>
              <c:f>Benchmark!$D$27</c:f>
              <c:strCache>
                <c:ptCount val="1"/>
                <c:pt idx="0">
                  <c:v>Below Average</c:v>
                </c:pt>
              </c:strCache>
            </c:strRef>
          </c:tx>
          <c:spPr>
            <a:solidFill>
              <a:srgbClr val="FEA234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Benchmark!$D$28:$D$33</c:f>
              <c:numCache>
                <c:formatCode>General</c:formatCode>
                <c:ptCount val="6"/>
                <c:pt idx="0">
                  <c:v>0.49</c:v>
                </c:pt>
                <c:pt idx="1">
                  <c:v>0.48</c:v>
                </c:pt>
                <c:pt idx="2">
                  <c:v>0.45000000000000007</c:v>
                </c:pt>
                <c:pt idx="3">
                  <c:v>0.35999999999999988</c:v>
                </c:pt>
                <c:pt idx="4">
                  <c:v>0.5</c:v>
                </c:pt>
                <c:pt idx="5">
                  <c:v>0.53999999999999992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94-489B-B0A9-E5791F4B08EF}"/>
            </c:ext>
          </c:extLst>
        </c:ser>
        <c:ser>
          <c:idx val="3"/>
          <c:order val="3"/>
          <c:tx>
            <c:strRef>
              <c:f>Benchmark!$E$27</c:f>
              <c:strCache>
                <c:ptCount val="1"/>
                <c:pt idx="0">
                  <c:v>Above Average</c:v>
                </c:pt>
              </c:strCache>
            </c:strRef>
          </c:tx>
          <c:spPr>
            <a:solidFill>
              <a:srgbClr val="D2F68A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Benchmark!$E$28:$E$33</c:f>
              <c:numCache>
                <c:formatCode>General</c:formatCode>
                <c:ptCount val="6"/>
                <c:pt idx="0">
                  <c:v>0.40000000000000013</c:v>
                </c:pt>
                <c:pt idx="1">
                  <c:v>0.53</c:v>
                </c:pt>
                <c:pt idx="2">
                  <c:v>0.44999999999999996</c:v>
                </c:pt>
                <c:pt idx="3">
                  <c:v>0.34000000000000008</c:v>
                </c:pt>
                <c:pt idx="4">
                  <c:v>0.35000000000000009</c:v>
                </c:pt>
                <c:pt idx="5">
                  <c:v>0.42000000000000015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94-489B-B0A9-E5791F4B08EF}"/>
            </c:ext>
          </c:extLst>
        </c:ser>
        <c:ser>
          <c:idx val="4"/>
          <c:order val="4"/>
          <c:tx>
            <c:strRef>
              <c:f>Benchmark!$F$27</c:f>
              <c:strCache>
                <c:ptCount val="1"/>
                <c:pt idx="0">
                  <c:v>Good</c:v>
                </c:pt>
              </c:strCache>
            </c:strRef>
          </c:tx>
          <c:spPr>
            <a:solidFill>
              <a:srgbClr val="72B32F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Benchmark!$F$28:$F$33</c:f>
              <c:numCache>
                <c:formatCode>General</c:formatCode>
                <c:ptCount val="6"/>
                <c:pt idx="0">
                  <c:v>0.26</c:v>
                </c:pt>
                <c:pt idx="1">
                  <c:v>0.27</c:v>
                </c:pt>
                <c:pt idx="2">
                  <c:v>0.37999999999999989</c:v>
                </c:pt>
                <c:pt idx="3">
                  <c:v>0.21999999999999997</c:v>
                </c:pt>
                <c:pt idx="4">
                  <c:v>0.34999999999999987</c:v>
                </c:pt>
                <c:pt idx="5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94-489B-B0A9-E5791F4B08EF}"/>
            </c:ext>
          </c:extLst>
        </c:ser>
        <c:ser>
          <c:idx val="5"/>
          <c:order val="5"/>
          <c:tx>
            <c:strRef>
              <c:f>Benchmark!$G$27</c:f>
              <c:strCache>
                <c:ptCount val="1"/>
                <c:pt idx="0">
                  <c:v>Excellent</c:v>
                </c:pt>
              </c:strCache>
            </c:strRef>
          </c:tx>
          <c:spPr>
            <a:solidFill>
              <a:srgbClr val="4B881D"/>
            </a:solidFill>
          </c:spPr>
          <c:invertIfNegative val="0"/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Benchmark!$G$28:$G$33</c:f>
              <c:numCache>
                <c:formatCode>General</c:formatCode>
                <c:ptCount val="6"/>
                <c:pt idx="0">
                  <c:v>0.65999999999999992</c:v>
                </c:pt>
                <c:pt idx="1">
                  <c:v>0.5</c:v>
                </c:pt>
                <c:pt idx="2">
                  <c:v>0.62000000000000011</c:v>
                </c:pt>
                <c:pt idx="3">
                  <c:v>0.8</c:v>
                </c:pt>
                <c:pt idx="4">
                  <c:v>0.8</c:v>
                </c:pt>
                <c:pt idx="5">
                  <c:v>0.89999999999999991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94-489B-B0A9-E5791F4B0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5688512"/>
        <c:axId val="465684592"/>
      </c:barChart>
      <c:lineChart>
        <c:grouping val="standard"/>
        <c:varyColors val="0"/>
        <c:ser>
          <c:idx val="6"/>
          <c:order val="6"/>
          <c:tx>
            <c:strRef>
              <c:f>Benchmark!$H$27</c:f>
              <c:strCache>
                <c:ptCount val="1"/>
                <c:pt idx="0">
                  <c:v>Mean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diamond"/>
            <c:size val="9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Benchmark!$A$28:$A$33</c:f>
              <c:strCache>
                <c:ptCount val="6"/>
                <c:pt idx="0">
                  <c:v>Attrattività</c:v>
                </c:pt>
                <c:pt idx="1">
                  <c:v>Apprendibilità</c:v>
                </c:pt>
                <c:pt idx="2">
                  <c:v>Efficienza</c:v>
                </c:pt>
                <c:pt idx="3">
                  <c:v>Controllabilità</c:v>
                </c:pt>
                <c:pt idx="4">
                  <c:v>Stimolazione</c:v>
                </c:pt>
                <c:pt idx="5">
                  <c:v>Originalità</c:v>
                </c:pt>
              </c:strCache>
            </c:strRef>
          </c:cat>
          <c:val>
            <c:numRef>
              <c:f>Benchmark!$H$28:$H$33</c:f>
              <c:numCache>
                <c:formatCode>0.00</c:formatCode>
                <c:ptCount val="6"/>
                <c:pt idx="0">
                  <c:v>0.6</c:v>
                </c:pt>
                <c:pt idx="1">
                  <c:v>0.6</c:v>
                </c:pt>
                <c:pt idx="2">
                  <c:v>1.2</c:v>
                </c:pt>
                <c:pt idx="3">
                  <c:v>0.8</c:v>
                </c:pt>
                <c:pt idx="4">
                  <c:v>0.95</c:v>
                </c:pt>
                <c:pt idx="5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A94-489B-B0A9-E5791F4B0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5688512"/>
        <c:axId val="465684592"/>
      </c:lineChart>
      <c:catAx>
        <c:axId val="465688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65684592"/>
        <c:crossesAt val="-1"/>
        <c:auto val="1"/>
        <c:lblAlgn val="ctr"/>
        <c:lblOffset val="100"/>
        <c:noMultiLvlLbl val="0"/>
      </c:catAx>
      <c:valAx>
        <c:axId val="465684592"/>
        <c:scaling>
          <c:orientation val="minMax"/>
          <c:max val="2.5"/>
          <c:min val="-1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465688512"/>
        <c:crosses val="autoZero"/>
        <c:crossBetween val="between"/>
      </c:valAx>
    </c:plotArea>
    <c:legend>
      <c:legendPos val="r"/>
      <c:legendEntry>
        <c:idx val="5"/>
        <c:delete val="1"/>
      </c:legendEntry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5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330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413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586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3812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081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983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95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89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62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48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09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2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84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10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7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83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48BBD7-2CE6-400A-AF28-F483092B0948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37A4F86-9488-465A-9F80-5D45D34D24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13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arvelapp.com/prototype/84165a7/screen/9050965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google.com/forms/d/e/1FAIpQLSd0pSrINyT4fsp3peqPX04FqB-Zqf4wCjyiJ6eJDWzQ6ST7ZQ/viewform?usp=sf_lin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9475" y="3567952"/>
            <a:ext cx="9144000" cy="1655762"/>
          </a:xfrm>
        </p:spPr>
        <p:txBody>
          <a:bodyPr>
            <a:normAutofit fontScale="25000" lnSpcReduction="20000"/>
          </a:bodyPr>
          <a:lstStyle/>
          <a:p>
            <a:pPr algn="r"/>
            <a:endParaRPr lang="it-IT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it-IT" sz="4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Realizzato da</a:t>
            </a:r>
          </a:p>
          <a:p>
            <a:pPr algn="r"/>
            <a:r>
              <a:rPr lang="it-IT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Lisco</a:t>
            </a:r>
            <a:r>
              <a:rPr lang="it-I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Francesco 735640~ITPS~f.lisco7@studenti.uniba.it</a:t>
            </a:r>
          </a:p>
          <a:p>
            <a:pPr algn="r"/>
            <a:r>
              <a:rPr lang="it-I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Leone Gabriele 736749~ITPS~g.leone94@studenti.uniba.it</a:t>
            </a:r>
          </a:p>
          <a:p>
            <a:pPr algn="r"/>
            <a:r>
              <a:rPr lang="it-IT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Iungo</a:t>
            </a:r>
            <a:r>
              <a:rPr lang="it-I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Antonio 735394~ITPS~a.iungo@studenti.uniba.it</a:t>
            </a:r>
          </a:p>
          <a:p>
            <a:pPr algn="r"/>
            <a:r>
              <a:rPr lang="it-IT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Lacarbonara</a:t>
            </a:r>
            <a:r>
              <a:rPr lang="it-I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Fabio 737518~ITPS~f.lacarbonara3@studenti.uniba.it</a:t>
            </a:r>
          </a:p>
          <a:p>
            <a:pPr algn="r"/>
            <a:r>
              <a:rPr lang="it-I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Giuliani Federico 742994~ITPS~f.giuliani10@studenti.uniba.it</a:t>
            </a:r>
          </a:p>
          <a:p>
            <a:pPr algn="r"/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1943100" y="1820007"/>
            <a:ext cx="8299940" cy="2431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400" b="1" i="1" cap="none" spc="0" dirty="0">
                <a:ln w="9525">
                  <a:noFill/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GAFFF</a:t>
            </a:r>
            <a:br>
              <a:rPr lang="it-IT" sz="4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4400" b="1" i="1" cap="none" spc="0" dirty="0" err="1">
                <a:ln w="9525">
                  <a:noFill/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FitnessFuel</a:t>
            </a:r>
            <a:br>
              <a:rPr lang="it-IT" sz="4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b="1" i="1" dirty="0">
                <a:ln w="9525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DELL’INTERAZIONE CON L’UTENTE </a:t>
            </a:r>
            <a:r>
              <a:rPr lang="it-IT" sz="1600" b="1" i="1" dirty="0" err="1">
                <a:ln w="9525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a.a</a:t>
            </a:r>
            <a:r>
              <a:rPr lang="it-IT" sz="1600" b="1" i="1" dirty="0">
                <a:ln w="9525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2022/2023</a:t>
            </a:r>
          </a:p>
          <a:p>
            <a:pPr algn="ctr"/>
            <a:endParaRPr lang="it-IT" sz="48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132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Prototipi a bassa fedeltà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399" y="2636063"/>
            <a:ext cx="9601196" cy="3318936"/>
          </a:xfrm>
        </p:spPr>
        <p:txBody>
          <a:bodyPr/>
          <a:lstStyle/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Effettuare la Registrazione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</a:t>
            </a:r>
            <a:r>
              <a:rPr lang="it-IT" b="1" dirty="0"/>
              <a:t>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Utilizzare il Contapassi</a:t>
            </a:r>
          </a:p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3</a:t>
            </a:r>
            <a:r>
              <a:rPr lang="it-IT" b="1" dirty="0"/>
              <a:t>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Seleziona Nutrizionista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4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Richiesta Amicizia</a:t>
            </a:r>
          </a:p>
          <a:p>
            <a:pPr lvl="0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4140975" y="2124576"/>
            <a:ext cx="3910045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100" u="sng" dirty="0">
                <a:solidFill>
                  <a:srgbClr val="0563C1"/>
                </a:solidFill>
                <a:latin typeface="Helvetica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2" tooltip="https://marvelapp.com/prototype/84165a7/screen/90509650"/>
              </a:rPr>
              <a:t>https://marvelapp.com/prototype/84165a7/screen/90509650</a:t>
            </a:r>
            <a:endParaRPr lang="it-IT" sz="1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26" y="3560133"/>
            <a:ext cx="1177475" cy="221608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553" y="3540493"/>
            <a:ext cx="1256684" cy="227090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989" y="3492727"/>
            <a:ext cx="1289213" cy="238446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5396" y="3560134"/>
            <a:ext cx="1191844" cy="22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95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Prototipi a bassa fedeltà</a:t>
            </a:r>
            <a:endParaRPr lang="it-IT" sz="4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2" y="2609685"/>
            <a:ext cx="9601196" cy="3318936"/>
          </a:xfrm>
        </p:spPr>
        <p:txBody>
          <a:bodyPr/>
          <a:lstStyle/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5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Chat Personal Trainer Esercizio</a:t>
            </a:r>
          </a:p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6: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Affiliazione Palestre</a:t>
            </a:r>
          </a:p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7: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Utilizzare il Diario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8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Logout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823" y="3396420"/>
            <a:ext cx="1312935" cy="250982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58" y="3374048"/>
            <a:ext cx="1340815" cy="255457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573" y="3343157"/>
            <a:ext cx="1421170" cy="258546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093" y="3374048"/>
            <a:ext cx="1340982" cy="25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0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Prototipi a bassa fedeltà</a:t>
            </a:r>
            <a:endParaRPr lang="it-IT" sz="4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33" y="2568290"/>
            <a:ext cx="4797667" cy="1333061"/>
          </a:xfrm>
          <a:prstGeom prst="rect">
            <a:avLst/>
          </a:prstGeom>
        </p:spPr>
      </p:pic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00000000-0008-0000-0600-000005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9991482"/>
              </p:ext>
            </p:extLst>
          </p:nvPr>
        </p:nvGraphicFramePr>
        <p:xfrm>
          <a:off x="6315466" y="2568290"/>
          <a:ext cx="4683711" cy="1835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Immagin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648200" y="4404003"/>
            <a:ext cx="2895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3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Prototipi ad alta fedeltà</a:t>
            </a:r>
            <a:endParaRPr lang="it-IT" sz="4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Effettuare la Registrazione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</a:t>
            </a:r>
            <a:r>
              <a:rPr lang="it-IT" b="1" dirty="0"/>
              <a:t>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Utilizzare il Contapassi</a:t>
            </a:r>
          </a:p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3</a:t>
            </a:r>
            <a:r>
              <a:rPr lang="it-IT" b="1" dirty="0"/>
              <a:t>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Seleziona Nutrizionista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4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Richiesta Amicizia</a:t>
            </a:r>
          </a:p>
          <a:p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4234959" y="2155194"/>
            <a:ext cx="65004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u="sng" dirty="0">
                <a:solidFill>
                  <a:srgbClr val="0563C1"/>
                </a:solidFill>
                <a:latin typeface="Noto Sans"/>
                <a:ea typeface="Arial" panose="020B0604020202020204" pitchFamily="34" charset="0"/>
              </a:rPr>
              <a:t>https://marvelapp.com/prototype/ead6598/screen/90520431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222" y="3295043"/>
            <a:ext cx="1319545" cy="258082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523" y="3318933"/>
            <a:ext cx="1310985" cy="255693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94" y="3318933"/>
            <a:ext cx="1338868" cy="255693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368" y="3318933"/>
            <a:ext cx="1341121" cy="255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7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Prototipi ad alta fedeltà</a:t>
            </a:r>
            <a:endParaRPr lang="it-IT" sz="4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2" y="2609685"/>
            <a:ext cx="9601196" cy="3318936"/>
          </a:xfrm>
        </p:spPr>
        <p:txBody>
          <a:bodyPr/>
          <a:lstStyle/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5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Chat Personal Trainer Esercizio</a:t>
            </a:r>
          </a:p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6: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Affiliazione Palestre</a:t>
            </a:r>
          </a:p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7: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Utilizzare il Diario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8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Logout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123" y="3133612"/>
            <a:ext cx="1399331" cy="279500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454" y="3169542"/>
            <a:ext cx="1397977" cy="275926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432" y="3169541"/>
            <a:ext cx="1414396" cy="275917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829" y="3143849"/>
            <a:ext cx="1397978" cy="278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09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Prototipi ad alta fedeltà</a:t>
            </a:r>
            <a:endParaRPr lang="it-IT" sz="4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3" y="2568291"/>
            <a:ext cx="4906182" cy="1335494"/>
          </a:xfrm>
          <a:prstGeom prst="rect">
            <a:avLst/>
          </a:prstGeom>
        </p:spPr>
      </p:pic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00000000-0008-0000-0600-000005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131912"/>
              </p:ext>
            </p:extLst>
          </p:nvPr>
        </p:nvGraphicFramePr>
        <p:xfrm>
          <a:off x="6334123" y="2568290"/>
          <a:ext cx="4562475" cy="1695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03" y="4352192"/>
            <a:ext cx="3181794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4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 vs bassa Fedeltà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4370715"/>
            <a:ext cx="4800598" cy="133549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95" y="4347052"/>
            <a:ext cx="4797667" cy="1359157"/>
          </a:xfrm>
          <a:prstGeom prst="rect">
            <a:avLst/>
          </a:prstGeom>
        </p:spPr>
      </p:pic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00000000-0008-0000-0600-000005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4262465"/>
              </p:ext>
            </p:extLst>
          </p:nvPr>
        </p:nvGraphicFramePr>
        <p:xfrm>
          <a:off x="1190623" y="2541914"/>
          <a:ext cx="4562475" cy="1695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00000000-0008-0000-0600-000005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130553"/>
              </p:ext>
            </p:extLst>
          </p:nvPr>
        </p:nvGraphicFramePr>
        <p:xfrm>
          <a:off x="6362895" y="2541914"/>
          <a:ext cx="4683711" cy="1835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5913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1069968556734808156/1072188357855170650/307129798_520048533455696_3000364568897171966_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182" y="607067"/>
            <a:ext cx="2053995" cy="20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Fuel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un software che consente agli utenti, previa registrazione, di accedere ad una serie di servizi che aiutano nel raggiungere i propri obiettivi in materia di fitness, adattandosi alle necessità dei singoli utenti. 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L’applicazione è progettata per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dispositivi mobile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smartphone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Fuel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suddivide principalmente i propri servizi in due categorie, una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una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premium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 fornisce opzioni aggiuntive e dei professionisti a carico.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704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Motivazione della scelta del caso di studio</a:t>
            </a:r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L’obiettivo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dell’applicazione è la realizzazione di un ecosistema, sempre raggiungibile dall’utente in qualsiasi luogo e in qualsiasi momento, nel quale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puó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essere seguito, assistito e guidato nella realizzazione dei suoi obiettivi sportivi; inoltre, l’utente sia esso un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professionista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 esercita da dieci anni, sia esso un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principiante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riceverà la stessa cura e attenzione.</a:t>
            </a:r>
          </a:p>
        </p:txBody>
      </p:sp>
    </p:spTree>
    <p:extLst>
      <p:ext uri="{BB962C8B-B14F-4D97-AF65-F5344CB8AC3E}">
        <p14:creationId xmlns:p14="http://schemas.microsoft.com/office/powerpoint/2010/main" val="170162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1" y="1175563"/>
            <a:ext cx="9601196" cy="1303867"/>
          </a:xfrm>
        </p:spPr>
        <p:txBody>
          <a:bodyPr>
            <a:noAutofit/>
          </a:bodyPr>
          <a:lstStyle/>
          <a:p>
            <a:pPr lvl="0"/>
            <a: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dell’utenza potenziale : Questionario</a:t>
            </a:r>
            <a:b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Sezioni del Questionario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Raccontaci di te</a:t>
            </a: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Rapporto con la Tecnologia</a:t>
            </a: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Familiarità con il Fitness</a:t>
            </a:r>
          </a:p>
          <a:p>
            <a:pPr lvl="1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Novizi</a:t>
            </a:r>
          </a:p>
          <a:p>
            <a:pPr lvl="1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 sul fitness</a:t>
            </a: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Salute e benessere </a:t>
            </a: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Fonti di Informazione per la conoscenza della nostra applicazione</a:t>
            </a:r>
          </a:p>
          <a:p>
            <a:pPr lvl="1"/>
            <a:endParaRPr lang="it-IT" b="1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2350476" y="2125766"/>
            <a:ext cx="9091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u="sng" dirty="0">
                <a:hlinkClick r:id="rId2"/>
              </a:rPr>
              <a:t>https://docs.google.com/forms/d/e/1FAIpQLSd0pSrINyT4fsp3peqPX04FqB-Zqf4wCjyiJ6eJDWzQ6ST7ZQ/viewform?usp=sf_link</a:t>
            </a:r>
            <a:endParaRPr lang="it-IT" sz="1100" dirty="0"/>
          </a:p>
        </p:txBody>
      </p:sp>
      <p:pic>
        <p:nvPicPr>
          <p:cNvPr id="2050" name="Picture 2" descr="https://cdn.discordapp.com/attachments/1069968556734808156/1072191620050595911/Senza_titolo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914" y="2922099"/>
            <a:ext cx="1999029" cy="199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616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dell’utenza potenziale : Interviste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925407" y="2397671"/>
            <a:ext cx="3971191" cy="31492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Obiettivi intervista Cliente:</a:t>
            </a:r>
            <a:endParaRPr lang="it-IT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Rapporto con la tecnologia e suo utilizzo</a:t>
            </a:r>
          </a:p>
          <a:p>
            <a:pPr lvl="0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Rapporto con l’attività fisica</a:t>
            </a:r>
          </a:p>
          <a:p>
            <a:pPr lvl="0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Rapporto con la dieta</a:t>
            </a:r>
          </a:p>
          <a:p>
            <a:pPr lvl="0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Predisposizione ad essere seguito da un Personal Trainer</a:t>
            </a:r>
          </a:p>
          <a:p>
            <a:pPr lvl="0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Salute e Benessere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295402" y="2397671"/>
            <a:ext cx="5035060" cy="345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it-IT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Obiettivi intervista Personal Trainer: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Titolo di studio e certificazioni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Rapporto con la tecnologia e suo utilizzo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Realizzazione di piani di allenamento personalizzati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Esperienza nel lavorare con clienti con esigenze speciali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Disponibilità durante le sessioni di allenamento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Disponibilità a seguire i clienti da remoto, per esempio tramite chat.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051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del Contesto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2" y="2906556"/>
            <a:ext cx="9601196" cy="3318936"/>
          </a:xfrm>
        </p:spPr>
        <p:txBody>
          <a:bodyPr>
            <a:normAutofit/>
          </a:bodyPr>
          <a:lstStyle/>
          <a:p>
            <a:pPr lvl="0"/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dell’Utenza Potenziale</a:t>
            </a:r>
          </a:p>
          <a:p>
            <a:pPr lvl="0"/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Indoor</a:t>
            </a:r>
          </a:p>
          <a:p>
            <a:pPr lvl="0"/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Qualsiasi momento della giornata</a:t>
            </a:r>
          </a:p>
          <a:p>
            <a:pPr lvl="0"/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Strumenti, Diete e Schede di Allenamento</a:t>
            </a:r>
          </a:p>
          <a:p>
            <a:pPr lvl="0"/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o Premium</a:t>
            </a:r>
          </a:p>
        </p:txBody>
      </p:sp>
      <p:pic>
        <p:nvPicPr>
          <p:cNvPr id="1026" name="Picture 2" descr="https://cdn.discordapp.com/attachments/1069968556734808156/1072195347830538370/Senza_titolo-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056" y="2285999"/>
            <a:ext cx="5124067" cy="29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5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dei Competitors</a:t>
            </a:r>
          </a:p>
        </p:txBody>
      </p:sp>
      <p:pic>
        <p:nvPicPr>
          <p:cNvPr id="4" name="Segnaposto contenut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30" y="2487089"/>
            <a:ext cx="3144715" cy="87157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/>
          <p:cNvPicPr/>
          <p:nvPr/>
        </p:nvPicPr>
        <p:blipFill>
          <a:blip r:embed="rId3"/>
          <a:stretch>
            <a:fillRect/>
          </a:stretch>
        </p:blipFill>
        <p:spPr>
          <a:xfrm>
            <a:off x="4519247" y="2487089"/>
            <a:ext cx="3130061" cy="82791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/>
          <p:cNvPicPr/>
          <p:nvPr/>
        </p:nvPicPr>
        <p:blipFill>
          <a:blip r:embed="rId4"/>
          <a:stretch>
            <a:fillRect/>
          </a:stretch>
        </p:blipFill>
        <p:spPr>
          <a:xfrm>
            <a:off x="7649308" y="2474752"/>
            <a:ext cx="3247290" cy="8402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530" y="3315000"/>
            <a:ext cx="3154087" cy="1529561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308" y="3315001"/>
            <a:ext cx="3247290" cy="152956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245" y="3327338"/>
            <a:ext cx="3130063" cy="151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90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Informativi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Utente non Registrato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L’utente non registrato è colui il quale ha appena scaricato e aperto l’applicazione, prima </a:t>
            </a:r>
            <a:r>
              <a:rPr lang="it-I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registrarsi, non ha possibilità di compiere alcuna azione, se non registrarsi.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Utente (Base)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L’utente è colui il quale si è appena registrato, senza essersi abbonato ad un piano premium, avendo così la possibilità di accedere solamente alle funzionalità base.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Utente (Premium)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L’utente premium è colui il quale ha sottoscritto un abbonamento al piano premium, avendo così la possibilità di accedere alle funzionalità Premium oltre che quelle base.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Nutrizionista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Il nutrizionista è la figura professionale dedita alla compilazione di diete per gli utenti premium che lo scelgono.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Trainer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Il personal trainer è la figura professionale dedita alla compilazione di schede per gli utenti premium che lo scelgono.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241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  <a:endParaRPr lang="it-IT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 Indipendente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Giovanni Insicurezza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Filippo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GrandeTenacia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Daniele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PrimoPosto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Ginevra Salutare</a:t>
            </a:r>
          </a:p>
        </p:txBody>
      </p:sp>
      <p:pic>
        <p:nvPicPr>
          <p:cNvPr id="4" name="Immagine 3" descr="https://cdn.discordapp.com/attachments/808044863257837588/1069562478389907476/image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5010" r="4632"/>
          <a:stretch/>
        </p:blipFill>
        <p:spPr bwMode="auto">
          <a:xfrm>
            <a:off x="5018941" y="2556932"/>
            <a:ext cx="1672005" cy="11534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 descr="https://cdn.discordapp.com/attachments/808044863257837588/1069563954076065852/imag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223" y="2556932"/>
            <a:ext cx="1409430" cy="161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192108" y="3360452"/>
            <a:ext cx="1604229" cy="1614203"/>
          </a:xfrm>
          <a:prstGeom prst="rect">
            <a:avLst/>
          </a:prstGeom>
        </p:spPr>
      </p:pic>
      <p:pic>
        <p:nvPicPr>
          <p:cNvPr id="7" name="Immagine 6" descr="https://cdn.discordapp.com/attachments/808044863257837588/1069571929289261057/image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3"/>
          <a:stretch/>
        </p:blipFill>
        <p:spPr bwMode="auto">
          <a:xfrm>
            <a:off x="5091848" y="4167554"/>
            <a:ext cx="1405667" cy="17083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magine 7" descr="Immagine che contiene persona, interni&#10;&#10;Descrizione generata automaticamente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19" y="4830316"/>
            <a:ext cx="1667534" cy="104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o">
  <a:themeElements>
    <a:clrScheme name="Orga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TM02900743[[fn=Organico]]</Template>
  <TotalTime>323</TotalTime>
  <Words>715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Arial</vt:lpstr>
      <vt:lpstr>Garamond</vt:lpstr>
      <vt:lpstr>Helvetica</vt:lpstr>
      <vt:lpstr>Noto Sans</vt:lpstr>
      <vt:lpstr>Times New Roman</vt:lpstr>
      <vt:lpstr>Organico</vt:lpstr>
      <vt:lpstr>Presentazione standard di PowerPoint</vt:lpstr>
      <vt:lpstr>Introduzione</vt:lpstr>
      <vt:lpstr>Motivazione della scelta del caso di studio</vt:lpstr>
      <vt:lpstr>Analisi dell’utenza potenziale : Questionario </vt:lpstr>
      <vt:lpstr>Analisi dell’utenza potenziale : Interviste</vt:lpstr>
      <vt:lpstr>Analisi del Contesto</vt:lpstr>
      <vt:lpstr>Analisi dei Competitors</vt:lpstr>
      <vt:lpstr>Item Informativi</vt:lpstr>
      <vt:lpstr>Personas</vt:lpstr>
      <vt:lpstr>Prototipi a bassa fedeltà</vt:lpstr>
      <vt:lpstr>Prototipi a bassa fedeltà</vt:lpstr>
      <vt:lpstr>Prototipi a bassa fedeltà</vt:lpstr>
      <vt:lpstr>Prototipi ad alta fedeltà</vt:lpstr>
      <vt:lpstr>Prototipi ad alta fedeltà</vt:lpstr>
      <vt:lpstr>Prototipi ad alta fedeltà</vt:lpstr>
      <vt:lpstr>Alta vs bassa Fedeltà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</dc:creator>
  <cp:lastModifiedBy>Fabio Lacarbonara</cp:lastModifiedBy>
  <cp:revision>17</cp:revision>
  <dcterms:created xsi:type="dcterms:W3CDTF">2023-02-06T15:54:53Z</dcterms:created>
  <dcterms:modified xsi:type="dcterms:W3CDTF">2023-02-07T18:50:05Z</dcterms:modified>
</cp:coreProperties>
</file>